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83" r:id="rId4"/>
    <p:sldId id="268" r:id="rId5"/>
    <p:sldId id="269" r:id="rId6"/>
    <p:sldId id="284" r:id="rId7"/>
    <p:sldId id="285" r:id="rId8"/>
    <p:sldId id="287" r:id="rId9"/>
    <p:sldId id="288" r:id="rId10"/>
    <p:sldId id="289" r:id="rId11"/>
    <p:sldId id="290" r:id="rId12"/>
    <p:sldId id="286" r:id="rId13"/>
    <p:sldId id="275" r:id="rId14"/>
    <p:sldId id="276" r:id="rId15"/>
    <p:sldId id="282" r:id="rId16"/>
    <p:sldId id="291" r:id="rId17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3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80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4311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094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4087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83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7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077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24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386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397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746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676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992" y="1746142"/>
            <a:ext cx="7772400" cy="1102519"/>
          </a:xfrm>
        </p:spPr>
        <p:txBody>
          <a:bodyPr/>
          <a:lstStyle/>
          <a:p>
            <a:r>
              <a:rPr lang="en-US" dirty="0" smtClean="0"/>
              <a:t>IO Framework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42384" y="2034174"/>
            <a:ext cx="896144" cy="64807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v</a:t>
            </a:r>
            <a:r>
              <a:rPr lang="en-US" dirty="0" smtClean="0"/>
              <a:t>er. 5.x</a:t>
            </a:r>
            <a:endParaRPr lang="ru-RU" dirty="0"/>
          </a:p>
        </p:txBody>
      </p:sp>
      <p:pic>
        <p:nvPicPr>
          <p:cNvPr id="1026" name="Picture 2" descr="D:\Файлы\ICONS\bmc_logo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664010"/>
            <a:ext cx="1390278" cy="964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47564" y="3413487"/>
            <a:ext cx="78488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dirty="0" smtClean="0"/>
              <a:t>УРОК № </a:t>
            </a:r>
            <a:r>
              <a:rPr lang="en-US" sz="2500" b="1" u="sng" dirty="0" smtClean="0"/>
              <a:t>6</a:t>
            </a:r>
            <a:r>
              <a:rPr lang="ru-RU" sz="2500" dirty="0" smtClean="0"/>
              <a:t> </a:t>
            </a:r>
            <a:r>
              <a:rPr lang="ru-RU" dirty="0" smtClean="0"/>
              <a:t>из 1</a:t>
            </a:r>
            <a:r>
              <a:rPr lang="en-US" smtClean="0"/>
              <a:t>4</a:t>
            </a:r>
            <a:r>
              <a:rPr lang="ru-RU" sz="2500" smtClean="0"/>
              <a:t>:</a:t>
            </a:r>
            <a:endParaRPr lang="ru-RU" sz="2500" dirty="0" smtClean="0"/>
          </a:p>
          <a:p>
            <a:pPr algn="ctr"/>
            <a:r>
              <a:rPr lang="en-US" sz="2500" dirty="0" smtClean="0"/>
              <a:t>Model </a:t>
            </a:r>
            <a:r>
              <a:rPr lang="ru-RU" sz="2500" dirty="0" smtClean="0"/>
              <a:t>и работа с ними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331640" y="3147814"/>
            <a:ext cx="6480720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D:\Файлы\ICONS\bmc-io-framework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423" y="627534"/>
            <a:ext cx="874713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83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05979"/>
            <a:ext cx="8219256" cy="857250"/>
          </a:xfrm>
        </p:spPr>
        <p:txBody>
          <a:bodyPr/>
          <a:lstStyle/>
          <a:p>
            <a:r>
              <a:rPr lang="en-US" dirty="0" smtClean="0"/>
              <a:t>Model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77862" y="987574"/>
            <a:ext cx="8198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События и разрешения </a:t>
            </a:r>
            <a:r>
              <a:rPr lang="en-US" dirty="0" smtClean="0"/>
              <a:t>model</a:t>
            </a:r>
            <a:endParaRPr lang="ru-RU" dirty="0"/>
          </a:p>
        </p:txBody>
      </p:sp>
      <p:pic>
        <p:nvPicPr>
          <p:cNvPr id="1028" name="Picture 4" descr="C:\Users\LexInZector\Desktop\Без имени-1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83" t="48732" r="250" b="31423"/>
          <a:stretch/>
        </p:blipFill>
        <p:spPr bwMode="auto">
          <a:xfrm>
            <a:off x="583324" y="2283718"/>
            <a:ext cx="7977353" cy="194577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149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05979"/>
            <a:ext cx="8219256" cy="857250"/>
          </a:xfrm>
        </p:spPr>
        <p:txBody>
          <a:bodyPr/>
          <a:lstStyle/>
          <a:p>
            <a:r>
              <a:rPr lang="en-US" dirty="0" smtClean="0"/>
              <a:t>Model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77862" y="987574"/>
            <a:ext cx="8198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Пример пользовательской </a:t>
            </a:r>
            <a:r>
              <a:rPr lang="en-US" dirty="0" smtClean="0"/>
              <a:t>model</a:t>
            </a:r>
            <a:r>
              <a:rPr lang="ru-RU" dirty="0" smtClean="0"/>
              <a:t> функции</a:t>
            </a:r>
            <a:endParaRPr lang="ru-RU" dirty="0"/>
          </a:p>
        </p:txBody>
      </p:sp>
      <p:pic>
        <p:nvPicPr>
          <p:cNvPr id="1028" name="Picture 4" descr="C:\Users\LexInZector\Desktop\Без имени-1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3" t="70832" r="6068" b="2591"/>
          <a:stretch/>
        </p:blipFill>
        <p:spPr bwMode="auto">
          <a:xfrm>
            <a:off x="825062" y="1851670"/>
            <a:ext cx="7493876" cy="260578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563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489155" y="1155397"/>
            <a:ext cx="33736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latin typeface="Courier New" pitchFamily="49" charset="0"/>
                <a:cs typeface="Courier New" pitchFamily="49" charset="0"/>
              </a:rPr>
              <a:t>IOCore::callAction(</a:t>
            </a:r>
          </a:p>
          <a:p>
            <a:r>
              <a:rPr lang="da-DK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da-DK" dirty="0" smtClean="0">
                <a:latin typeface="Courier New" pitchFamily="49" charset="0"/>
                <a:cs typeface="Courier New" pitchFamily="49" charset="0"/>
              </a:rPr>
              <a:t>$model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da-DK" dirty="0" smtClean="0">
                <a:latin typeface="Courier New" pitchFamily="49" charset="0"/>
                <a:cs typeface="Courier New" pitchFamily="49" charset="0"/>
              </a:rPr>
              <a:t>, 	$array_params</a:t>
            </a:r>
          </a:p>
          <a:p>
            <a:r>
              <a:rPr lang="da-DK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51521" y="205979"/>
            <a:ext cx="8618432" cy="857250"/>
          </a:xfrm>
        </p:spPr>
        <p:txBody>
          <a:bodyPr>
            <a:normAutofit/>
          </a:bodyPr>
          <a:lstStyle/>
          <a:p>
            <a:r>
              <a:rPr lang="ru-RU" dirty="0" smtClean="0">
                <a:cs typeface="Courier New" pitchFamily="49" charset="0"/>
              </a:rPr>
              <a:t>Функция </a:t>
            </a:r>
            <a:r>
              <a:rPr lang="da-DK" dirty="0" smtClean="0">
                <a:cs typeface="Courier New" pitchFamily="49" charset="0"/>
              </a:rPr>
              <a:t>IOCore::</a:t>
            </a:r>
            <a:r>
              <a:rPr lang="en-US" dirty="0" smtClean="0">
                <a:cs typeface="Courier New" pitchFamily="49" charset="0"/>
              </a:rPr>
              <a:t>callAction</a:t>
            </a:r>
            <a:r>
              <a:rPr lang="da-DK" dirty="0" smtClean="0">
                <a:cs typeface="Courier New" pitchFamily="49" charset="0"/>
              </a:rPr>
              <a:t>()</a:t>
            </a:r>
            <a:endParaRPr lang="ru-RU" dirty="0"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63688" y="29317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489155" y="2490450"/>
            <a:ext cx="33736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Вызов </a:t>
            </a:r>
            <a:r>
              <a:rPr lang="en-US" dirty="0" smtClean="0"/>
              <a:t>model</a:t>
            </a:r>
            <a:r>
              <a:rPr lang="ru-RU" dirty="0" smtClean="0"/>
              <a:t> функций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436096" y="3291830"/>
            <a:ext cx="35283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Обращение к функции </a:t>
            </a:r>
            <a:r>
              <a:rPr lang="en-US" dirty="0" err="1" smtClean="0"/>
              <a:t>doAbc</a:t>
            </a:r>
            <a:r>
              <a:rPr lang="en-US" dirty="0" smtClean="0"/>
              <a:t> </a:t>
            </a:r>
            <a:r>
              <a:rPr lang="ru-RU" dirty="0" smtClean="0"/>
              <a:t>в модели </a:t>
            </a:r>
            <a:r>
              <a:rPr lang="en-US" dirty="0" smtClean="0"/>
              <a:t>test1Model </a:t>
            </a:r>
            <a:r>
              <a:rPr lang="ru-RU" dirty="0" smtClean="0"/>
              <a:t>и в </a:t>
            </a:r>
            <a:r>
              <a:rPr lang="ru-RU" dirty="0"/>
              <a:t>случае получения кода ошибки </a:t>
            </a:r>
            <a:r>
              <a:rPr lang="en-US" dirty="0" smtClean="0"/>
              <a:t>EIO_OK </a:t>
            </a:r>
            <a:r>
              <a:rPr lang="ru-RU" dirty="0" smtClean="0"/>
              <a:t>вывод полученных данных на экран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55398"/>
            <a:ext cx="5301830" cy="398810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411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Логика (функции)</a:t>
            </a:r>
            <a:endParaRPr lang="ru-RU" dirty="0"/>
          </a:p>
        </p:txBody>
      </p:sp>
      <p:pic>
        <p:nvPicPr>
          <p:cNvPr id="5" name="Picture 3" descr="C:\Users\Администратор\Desktop\Без имени-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28" y="2427734"/>
            <a:ext cx="2418536" cy="187220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D:\пикчи\Без имени-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197" y="3651870"/>
            <a:ext cx="272463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88956" y="1637801"/>
            <a:ext cx="21046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AJAX POST Request</a:t>
            </a:r>
          </a:p>
          <a:p>
            <a:pPr algn="ctr"/>
            <a:r>
              <a:rPr lang="en-US" dirty="0" smtClean="0"/>
              <a:t>app.model.test1.abc</a:t>
            </a:r>
            <a:endParaRPr lang="ru-RU" dirty="0"/>
          </a:p>
        </p:txBody>
      </p:sp>
      <p:pic>
        <p:nvPicPr>
          <p:cNvPr id="1028" name="Picture 4" descr="C:\Users\LexInZector\Desktop\Без имени-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697583"/>
            <a:ext cx="2799807" cy="34459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Администратор\Desktop\Без имени-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12" y="1697583"/>
            <a:ext cx="2308040" cy="17866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6444212" y="3147814"/>
            <a:ext cx="2304256" cy="3326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Запрос успешно обработан</a:t>
            </a:r>
            <a:endParaRPr lang="ru-RU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6310061" y="1268469"/>
            <a:ext cx="2576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Success or Failed Request</a:t>
            </a:r>
            <a:endParaRPr lang="ru-RU" dirty="0"/>
          </a:p>
        </p:txBody>
      </p:sp>
      <p:pic>
        <p:nvPicPr>
          <p:cNvPr id="12" name="Picture 3" descr="C:\Users\Администратор\Desktop\Без имени-2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240" y="3605606"/>
            <a:ext cx="1803988" cy="139648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6696240" y="4659981"/>
            <a:ext cx="1800200" cy="33834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Произошла ошибка</a:t>
            </a:r>
            <a:endParaRPr lang="ru-RU" sz="1400" dirty="0" smtClean="0"/>
          </a:p>
        </p:txBody>
      </p:sp>
      <p:cxnSp>
        <p:nvCxnSpPr>
          <p:cNvPr id="8" name="Соединительная линия уступом 7"/>
          <p:cNvCxnSpPr/>
          <p:nvPr/>
        </p:nvCxnSpPr>
        <p:spPr>
          <a:xfrm>
            <a:off x="1907704" y="3651870"/>
            <a:ext cx="1872208" cy="1008110"/>
          </a:xfrm>
          <a:prstGeom prst="bentConnector3">
            <a:avLst>
              <a:gd name="adj1" fmla="val 25817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34" idx="6"/>
          </p:cNvCxnSpPr>
          <p:nvPr/>
        </p:nvCxnSpPr>
        <p:spPr>
          <a:xfrm>
            <a:off x="5436096" y="4734022"/>
            <a:ext cx="1260144" cy="9513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34" idx="7"/>
          </p:cNvCxnSpPr>
          <p:nvPr/>
        </p:nvCxnSpPr>
        <p:spPr>
          <a:xfrm flipV="1">
            <a:off x="5393915" y="3314156"/>
            <a:ext cx="1050297" cy="132663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Кольцо 33"/>
          <p:cNvSpPr/>
          <p:nvPr/>
        </p:nvSpPr>
        <p:spPr>
          <a:xfrm>
            <a:off x="5148064" y="4602167"/>
            <a:ext cx="288032" cy="263709"/>
          </a:xfrm>
          <a:prstGeom prst="don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99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5" y="311764"/>
            <a:ext cx="9781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URL GET</a:t>
            </a:r>
          </a:p>
          <a:p>
            <a:pPr algn="ctr"/>
            <a:r>
              <a:rPr lang="en-US" dirty="0" smtClean="0"/>
              <a:t>Request</a:t>
            </a:r>
            <a:endParaRPr lang="ru-RU" dirty="0"/>
          </a:p>
        </p:txBody>
      </p:sp>
      <p:pic>
        <p:nvPicPr>
          <p:cNvPr id="1028" name="Picture 4" descr="C:\Users\LexInZector\Desktop\Без имени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30089"/>
            <a:ext cx="3015831" cy="371179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C:\Users\Администратор\Desktop\Без имени-3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207"/>
          <a:stretch/>
        </p:blipFill>
        <p:spPr bwMode="auto">
          <a:xfrm>
            <a:off x="1594030" y="215830"/>
            <a:ext cx="7133715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3034191" y="655274"/>
            <a:ext cx="52325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http://site.kz/entity/app.model.test1.abc?a=b&amp;c</a:t>
            </a:r>
            <a:endParaRPr lang="ru-RU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592195" y="1491811"/>
            <a:ext cx="1985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Return JSON Result</a:t>
            </a:r>
            <a:endParaRPr lang="ru-RU" dirty="0"/>
          </a:p>
        </p:txBody>
      </p:sp>
      <p:cxnSp>
        <p:nvCxnSpPr>
          <p:cNvPr id="14" name="Соединительная линия уступом 13"/>
          <p:cNvCxnSpPr>
            <a:stCxn id="16" idx="2"/>
            <a:endCxn id="1028" idx="0"/>
          </p:cNvCxnSpPr>
          <p:nvPr/>
        </p:nvCxnSpPr>
        <p:spPr>
          <a:xfrm rot="5400000">
            <a:off x="3146373" y="-584427"/>
            <a:ext cx="376059" cy="3652972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Соединительная линия уступом 20"/>
          <p:cNvCxnSpPr>
            <a:endCxn id="2051" idx="1"/>
          </p:cNvCxnSpPr>
          <p:nvPr/>
        </p:nvCxnSpPr>
        <p:spPr>
          <a:xfrm flipV="1">
            <a:off x="2411760" y="3430507"/>
            <a:ext cx="2657399" cy="1301483"/>
          </a:xfrm>
          <a:prstGeom prst="bentConnector3">
            <a:avLst>
              <a:gd name="adj1" fmla="val 57016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 descr="C:\Users\LexInZector\Desktop\Без имени-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9159" y="1985008"/>
            <a:ext cx="3031233" cy="289099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Кольцо 41"/>
          <p:cNvSpPr/>
          <p:nvPr/>
        </p:nvSpPr>
        <p:spPr>
          <a:xfrm>
            <a:off x="2123728" y="4587829"/>
            <a:ext cx="288032" cy="263709"/>
          </a:xfrm>
          <a:prstGeom prst="don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63629" y="1088170"/>
            <a:ext cx="19030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&amp;resultType=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json</a:t>
            </a:r>
            <a:endParaRPr lang="ru-RU" sz="14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49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4529" y="1419622"/>
            <a:ext cx="654385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Создать </a:t>
            </a:r>
            <a:r>
              <a:rPr lang="en-US" sz="2000" dirty="0" smtClean="0"/>
              <a:t>Model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/>
              <a:t>Написать функцию </a:t>
            </a:r>
            <a:r>
              <a:rPr lang="ru-RU" sz="2000" dirty="0" smtClean="0"/>
              <a:t>получения </a:t>
            </a:r>
            <a:r>
              <a:rPr lang="ru-RU" sz="2000" dirty="0"/>
              <a:t>массива из ранее созданного </a:t>
            </a:r>
            <a:r>
              <a:rPr lang="ru-RU" sz="2000" dirty="0" smtClean="0"/>
              <a:t>класса </a:t>
            </a:r>
            <a:r>
              <a:rPr lang="ru-RU" sz="2000" dirty="0"/>
              <a:t>БД с передачей параметров в функцию </a:t>
            </a:r>
            <a:r>
              <a:rPr lang="en-US" sz="2000" dirty="0" smtClean="0"/>
              <a:t>Model</a:t>
            </a:r>
            <a:endParaRPr lang="ru-RU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Вывести результат функции на экран (через </a:t>
            </a:r>
            <a:r>
              <a:rPr lang="en-US" sz="2000" dirty="0" smtClean="0"/>
              <a:t>Controller</a:t>
            </a:r>
            <a:r>
              <a:rPr lang="ru-RU" sz="2000" dirty="0" smtClean="0"/>
              <a:t>)</a:t>
            </a:r>
            <a:endParaRPr lang="ru-RU" sz="2000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Практика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379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987574"/>
            <a:ext cx="449606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Создать функцию </a:t>
            </a:r>
            <a:r>
              <a:rPr lang="en-US" sz="2000" dirty="0" err="1" smtClean="0"/>
              <a:t>actionCalc</a:t>
            </a:r>
            <a:r>
              <a:rPr lang="en-US" sz="2000" dirty="0" smtClean="0"/>
              <a:t> </a:t>
            </a:r>
            <a:r>
              <a:rPr lang="ru-RU" sz="2000" dirty="0" smtClean="0"/>
              <a:t>в </a:t>
            </a:r>
            <a:r>
              <a:rPr lang="en-US" sz="2000" dirty="0" err="1" smtClean="0"/>
              <a:t>pageController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Получить 3 переменных (</a:t>
            </a:r>
            <a:r>
              <a:rPr lang="en-US" sz="2000" dirty="0" smtClean="0"/>
              <a:t>a, b, operation</a:t>
            </a:r>
            <a:r>
              <a:rPr lang="ru-RU" sz="2000" dirty="0" smtClean="0"/>
              <a:t>)</a:t>
            </a:r>
            <a:r>
              <a:rPr lang="en-US" sz="2000" dirty="0" smtClean="0"/>
              <a:t> </a:t>
            </a:r>
            <a:r>
              <a:rPr lang="ru-RU" sz="2000" dirty="0" smtClean="0"/>
              <a:t>используя функцию </a:t>
            </a:r>
            <a:r>
              <a:rPr lang="en-US" sz="2000" dirty="0" err="1" smtClean="0"/>
              <a:t>xget</a:t>
            </a:r>
            <a:r>
              <a:rPr lang="ru-RU" sz="2000" dirty="0" smtClean="0"/>
              <a:t>()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Передать их функции </a:t>
            </a:r>
            <a:r>
              <a:rPr lang="en-US" sz="2000" dirty="0" err="1" smtClean="0"/>
              <a:t>doCalc</a:t>
            </a:r>
            <a:r>
              <a:rPr lang="en-US" sz="2000" dirty="0" smtClean="0"/>
              <a:t> </a:t>
            </a:r>
            <a:r>
              <a:rPr lang="ru-RU" sz="2000" dirty="0" smtClean="0"/>
              <a:t>модели </a:t>
            </a:r>
            <a:r>
              <a:rPr lang="en-US" sz="2000" dirty="0" err="1" smtClean="0"/>
              <a:t>workModel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Вывести на странице результат вычислений функции модели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В модели написать простую логику сложения и вычитания (</a:t>
            </a:r>
            <a:r>
              <a:rPr lang="en-US" sz="2000" dirty="0" smtClean="0"/>
              <a:t>operation==plus </a:t>
            </a:r>
            <a:r>
              <a:rPr lang="ru-RU" sz="2000" dirty="0" smtClean="0"/>
              <a:t>и </a:t>
            </a:r>
            <a:r>
              <a:rPr lang="en-US" sz="2000" dirty="0" smtClean="0"/>
              <a:t>operation==minus</a:t>
            </a:r>
            <a:r>
              <a:rPr lang="ru-RU" sz="2000" dirty="0" smtClean="0"/>
              <a:t>)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Практика. Создание калькулятора</a:t>
            </a:r>
            <a:endParaRPr lang="ru-RU" dirty="0"/>
          </a:p>
        </p:txBody>
      </p:sp>
      <p:pic>
        <p:nvPicPr>
          <p:cNvPr id="1026" name="Picture 2" descr="C:\Users\Администратор\Desktop\photo_2018-02-07_18-47-0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83" t="18930" r="28333" b="20555"/>
          <a:stretch/>
        </p:blipFill>
        <p:spPr bwMode="auto">
          <a:xfrm>
            <a:off x="4932040" y="1623170"/>
            <a:ext cx="3958326" cy="2360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022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уроков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51521" y="1190955"/>
            <a:ext cx="424847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Введение в сервисы платформы и </a:t>
            </a:r>
            <a:r>
              <a:rPr lang="ru-RU" sz="2000" dirty="0" err="1" smtClean="0"/>
              <a:t>фреймворк</a:t>
            </a:r>
            <a:endParaRPr lang="ru-RU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Система </a:t>
            </a:r>
            <a:r>
              <a:rPr lang="ru-RU" sz="2000" smtClean="0"/>
              <a:t>управления версиями </a:t>
            </a:r>
            <a:r>
              <a:rPr lang="en-US" sz="2000" smtClean="0"/>
              <a:t>Mercurial </a:t>
            </a:r>
            <a:r>
              <a:rPr lang="en-US" sz="2000" dirty="0" smtClean="0"/>
              <a:t>(</a:t>
            </a:r>
            <a:r>
              <a:rPr lang="ru-RU" sz="2000" dirty="0" smtClean="0"/>
              <a:t>аналог </a:t>
            </a:r>
            <a:r>
              <a:rPr lang="en-US" sz="2000" dirty="0" err="1" smtClean="0"/>
              <a:t>git</a:t>
            </a:r>
            <a:r>
              <a:rPr lang="en-US" sz="2000" dirty="0" smtClean="0"/>
              <a:t>, </a:t>
            </a:r>
            <a:r>
              <a:rPr lang="en-US" sz="2000" dirty="0" err="1" smtClean="0"/>
              <a:t>svn</a:t>
            </a:r>
            <a:r>
              <a:rPr lang="en-US" sz="2000" dirty="0" smtClean="0"/>
              <a:t>(subversion) </a:t>
            </a:r>
            <a:r>
              <a:rPr lang="ru-RU" sz="2000" dirty="0" smtClean="0"/>
              <a:t>и др.)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Controller </a:t>
            </a:r>
            <a:r>
              <a:rPr lang="ru-RU" sz="2000" dirty="0" smtClean="0"/>
              <a:t>и работа с ними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Controller </a:t>
            </a:r>
            <a:r>
              <a:rPr lang="ru-RU" sz="2000" dirty="0" smtClean="0"/>
              <a:t>и работа с ними (закрепление)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Class </a:t>
            </a:r>
            <a:r>
              <a:rPr lang="ru-RU" sz="2000" dirty="0" smtClean="0"/>
              <a:t>и работа с ними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 smtClean="0"/>
              <a:t>Model </a:t>
            </a:r>
            <a:r>
              <a:rPr lang="ru-RU" sz="2000" b="1" dirty="0" smtClean="0"/>
              <a:t>и работа с ними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View </a:t>
            </a:r>
            <a:r>
              <a:rPr lang="ru-RU" sz="2000" dirty="0" smtClean="0"/>
              <a:t>и работа с ними, взаимодействие </a:t>
            </a:r>
            <a:r>
              <a:rPr lang="en-US" sz="2000" dirty="0" smtClean="0"/>
              <a:t>View </a:t>
            </a:r>
            <a:r>
              <a:rPr lang="ru-RU" sz="2000" dirty="0" smtClean="0"/>
              <a:t>с </a:t>
            </a:r>
            <a:r>
              <a:rPr lang="en-US" sz="2000" dirty="0" smtClean="0"/>
              <a:t>Model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44008" y="1203598"/>
            <a:ext cx="424847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8"/>
            </a:pPr>
            <a:r>
              <a:rPr lang="ru-RU" sz="2000" dirty="0" err="1" smtClean="0"/>
              <a:t>Шаблонизатор</a:t>
            </a:r>
            <a:r>
              <a:rPr lang="ru-RU" sz="2000" dirty="0" smtClean="0"/>
              <a:t> </a:t>
            </a:r>
            <a:r>
              <a:rPr lang="en-US" sz="2000" dirty="0" smtClean="0"/>
              <a:t>Twig </a:t>
            </a:r>
            <a:r>
              <a:rPr lang="ru-RU" sz="2000" dirty="0" smtClean="0"/>
              <a:t>и работа с ним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Обращение к </a:t>
            </a:r>
            <a:r>
              <a:rPr lang="en-US" sz="2000" dirty="0" smtClean="0"/>
              <a:t>Model </a:t>
            </a:r>
            <a:r>
              <a:rPr lang="ru-RU" sz="2000" dirty="0" smtClean="0"/>
              <a:t>через </a:t>
            </a:r>
            <a:r>
              <a:rPr lang="en-US" sz="2000" dirty="0" smtClean="0"/>
              <a:t>JavaScript</a:t>
            </a:r>
            <a:r>
              <a:rPr lang="ru-RU" sz="2000" dirty="0" smtClean="0"/>
              <a:t>, работа с </a:t>
            </a:r>
            <a:r>
              <a:rPr lang="en-US" sz="2000" dirty="0" err="1" smtClean="0"/>
              <a:t>Yepnope</a:t>
            </a:r>
            <a:endParaRPr lang="en-US" sz="2000" dirty="0" smtClean="0"/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Работа с </a:t>
            </a:r>
            <a:r>
              <a:rPr lang="en-US" sz="2000" dirty="0" smtClean="0"/>
              <a:t>Bin </a:t>
            </a:r>
            <a:r>
              <a:rPr lang="ru-RU" sz="2000" dirty="0" smtClean="0"/>
              <a:t>и </a:t>
            </a:r>
            <a:r>
              <a:rPr lang="en-US" sz="2000" dirty="0" err="1" smtClean="0"/>
              <a:t>Cron</a:t>
            </a:r>
            <a:r>
              <a:rPr lang="en-US" sz="2000" dirty="0" smtClean="0"/>
              <a:t> </a:t>
            </a:r>
            <a:r>
              <a:rPr lang="ru-RU" sz="2000" dirty="0" smtClean="0"/>
              <a:t>файлами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Методы «общения» проектов между собой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Проект «с нуля». С чего начать?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Верстка и интеграция шаблонов сайтов с сервисом </a:t>
            </a:r>
            <a:r>
              <a:rPr lang="en-US" sz="2000" dirty="0" smtClean="0"/>
              <a:t>CMS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Повтор предыдущих уроков и Экзамен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1856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1840" y="1095586"/>
            <a:ext cx="5338936" cy="2952328"/>
          </a:xfrm>
        </p:spPr>
        <p:txBody>
          <a:bodyPr>
            <a:normAutofit/>
          </a:bodyPr>
          <a:lstStyle/>
          <a:p>
            <a:r>
              <a:rPr lang="ru-RU" dirty="0" smtClean="0"/>
              <a:t>Не забываем</a:t>
            </a:r>
            <a:br>
              <a:rPr lang="ru-RU" dirty="0" smtClean="0"/>
            </a:br>
            <a:r>
              <a:rPr lang="ru-RU" dirty="0" smtClean="0"/>
              <a:t>про написание</a:t>
            </a:r>
            <a:br>
              <a:rPr lang="ru-RU" dirty="0" smtClean="0"/>
            </a:br>
            <a:r>
              <a:rPr lang="ru-RU" b="1" dirty="0" smtClean="0"/>
              <a:t>документации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 данному уроку!!!</a:t>
            </a:r>
            <a:endParaRPr lang="ru-RU" dirty="0"/>
          </a:p>
        </p:txBody>
      </p:sp>
      <p:pic>
        <p:nvPicPr>
          <p:cNvPr id="1026" name="Picture 2" descr="C:\Users\LexInZector\Desktop\icon_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19622"/>
            <a:ext cx="2304256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11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проекта</a:t>
            </a:r>
            <a:endParaRPr lang="ru-RU" dirty="0"/>
          </a:p>
        </p:txBody>
      </p:sp>
      <p:sp>
        <p:nvSpPr>
          <p:cNvPr id="56" name="TextBox 55"/>
          <p:cNvSpPr txBox="1"/>
          <p:nvPr/>
        </p:nvSpPr>
        <p:spPr>
          <a:xfrm>
            <a:off x="1372977" y="1849348"/>
            <a:ext cx="5549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bin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65369" y="987574"/>
            <a:ext cx="99443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Project</a:t>
            </a:r>
            <a:endParaRPr lang="ru-RU" sz="2200" dirty="0"/>
          </a:p>
        </p:txBody>
      </p:sp>
      <p:sp>
        <p:nvSpPr>
          <p:cNvPr id="59" name="TextBox 58"/>
          <p:cNvSpPr txBox="1"/>
          <p:nvPr/>
        </p:nvSpPr>
        <p:spPr>
          <a:xfrm>
            <a:off x="755576" y="1418461"/>
            <a:ext cx="61427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app</a:t>
            </a:r>
            <a:endParaRPr lang="ru-RU" sz="2200" dirty="0"/>
          </a:p>
        </p:txBody>
      </p:sp>
      <p:sp>
        <p:nvSpPr>
          <p:cNvPr id="60" name="TextBox 59"/>
          <p:cNvSpPr txBox="1"/>
          <p:nvPr/>
        </p:nvSpPr>
        <p:spPr>
          <a:xfrm>
            <a:off x="3889841" y="1418457"/>
            <a:ext cx="84273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cache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672865" y="1418457"/>
            <a:ext cx="12195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template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372976" y="2199516"/>
            <a:ext cx="72327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class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371557" y="2559556"/>
            <a:ext cx="129881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controller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370888" y="4359756"/>
            <a:ext cx="7379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view</a:t>
            </a:r>
            <a:endParaRPr lang="ru-RU" sz="2200" dirty="0"/>
          </a:p>
        </p:txBody>
      </p:sp>
      <p:sp>
        <p:nvSpPr>
          <p:cNvPr id="65" name="TextBox 64"/>
          <p:cNvSpPr txBox="1"/>
          <p:nvPr/>
        </p:nvSpPr>
        <p:spPr>
          <a:xfrm>
            <a:off x="1370888" y="2919596"/>
            <a:ext cx="7037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cron</a:t>
            </a:r>
            <a:endParaRPr lang="ru-RU" sz="2200" dirty="0"/>
          </a:p>
        </p:txBody>
      </p:sp>
      <p:sp>
        <p:nvSpPr>
          <p:cNvPr id="66" name="TextBox 65"/>
          <p:cNvSpPr txBox="1"/>
          <p:nvPr/>
        </p:nvSpPr>
        <p:spPr>
          <a:xfrm>
            <a:off x="1370888" y="3279636"/>
            <a:ext cx="39786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io</a:t>
            </a:r>
            <a:endParaRPr lang="ru-RU" sz="2200" dirty="0"/>
          </a:p>
        </p:txBody>
      </p:sp>
      <p:sp>
        <p:nvSpPr>
          <p:cNvPr id="67" name="TextBox 66"/>
          <p:cNvSpPr txBox="1"/>
          <p:nvPr/>
        </p:nvSpPr>
        <p:spPr>
          <a:xfrm>
            <a:off x="1370888" y="3639676"/>
            <a:ext cx="4603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lib</a:t>
            </a:r>
            <a:endParaRPr lang="ru-RU" sz="2200" dirty="0"/>
          </a:p>
        </p:txBody>
      </p:sp>
      <p:sp>
        <p:nvSpPr>
          <p:cNvPr id="75" name="TextBox 74"/>
          <p:cNvSpPr txBox="1"/>
          <p:nvPr/>
        </p:nvSpPr>
        <p:spPr>
          <a:xfrm>
            <a:off x="1370888" y="3999716"/>
            <a:ext cx="9284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model</a:t>
            </a:r>
            <a:endParaRPr lang="ru-RU" sz="2200" b="1" dirty="0"/>
          </a:p>
        </p:txBody>
      </p:sp>
      <p:cxnSp>
        <p:nvCxnSpPr>
          <p:cNvPr id="77" name="Соединительная линия уступом 76"/>
          <p:cNvCxnSpPr>
            <a:stCxn id="59" idx="2"/>
            <a:endCxn id="56" idx="1"/>
          </p:cNvCxnSpPr>
          <p:nvPr/>
        </p:nvCxnSpPr>
        <p:spPr>
          <a:xfrm rot="16200000" flipH="1">
            <a:off x="1110122" y="1801937"/>
            <a:ext cx="215444" cy="31026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Соединительная линия уступом 77"/>
          <p:cNvCxnSpPr>
            <a:stCxn id="59" idx="2"/>
            <a:endCxn id="62" idx="1"/>
          </p:cNvCxnSpPr>
          <p:nvPr/>
        </p:nvCxnSpPr>
        <p:spPr>
          <a:xfrm rot="16200000" flipH="1">
            <a:off x="935038" y="1977022"/>
            <a:ext cx="565612" cy="31026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Соединительная линия уступом 79"/>
          <p:cNvCxnSpPr>
            <a:stCxn id="59" idx="2"/>
            <a:endCxn id="63" idx="1"/>
          </p:cNvCxnSpPr>
          <p:nvPr/>
        </p:nvCxnSpPr>
        <p:spPr>
          <a:xfrm rot="16200000" flipH="1">
            <a:off x="754308" y="2157751"/>
            <a:ext cx="925652" cy="30884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Соединительная линия уступом 80"/>
          <p:cNvCxnSpPr>
            <a:stCxn id="59" idx="2"/>
            <a:endCxn id="65" idx="1"/>
          </p:cNvCxnSpPr>
          <p:nvPr/>
        </p:nvCxnSpPr>
        <p:spPr>
          <a:xfrm rot="16200000" flipH="1">
            <a:off x="573954" y="2338106"/>
            <a:ext cx="1285692" cy="30817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Соединительная линия уступом 82"/>
          <p:cNvCxnSpPr>
            <a:stCxn id="59" idx="2"/>
            <a:endCxn id="66" idx="1"/>
          </p:cNvCxnSpPr>
          <p:nvPr/>
        </p:nvCxnSpPr>
        <p:spPr>
          <a:xfrm rot="16200000" flipH="1">
            <a:off x="393934" y="2518126"/>
            <a:ext cx="1645732" cy="30817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Соединительная линия уступом 83"/>
          <p:cNvCxnSpPr>
            <a:stCxn id="59" idx="2"/>
            <a:endCxn id="67" idx="1"/>
          </p:cNvCxnSpPr>
          <p:nvPr/>
        </p:nvCxnSpPr>
        <p:spPr>
          <a:xfrm rot="16200000" flipH="1">
            <a:off x="213914" y="2698146"/>
            <a:ext cx="2005772" cy="30817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Соединительная линия уступом 85"/>
          <p:cNvCxnSpPr>
            <a:stCxn id="59" idx="2"/>
            <a:endCxn id="75" idx="1"/>
          </p:cNvCxnSpPr>
          <p:nvPr/>
        </p:nvCxnSpPr>
        <p:spPr>
          <a:xfrm rot="16200000" flipH="1">
            <a:off x="33894" y="2878166"/>
            <a:ext cx="2365812" cy="30817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Соединительная линия уступом 86"/>
          <p:cNvCxnSpPr>
            <a:stCxn id="59" idx="2"/>
            <a:endCxn id="64" idx="1"/>
          </p:cNvCxnSpPr>
          <p:nvPr/>
        </p:nvCxnSpPr>
        <p:spPr>
          <a:xfrm rot="16200000" flipH="1">
            <a:off x="-146126" y="3058186"/>
            <a:ext cx="2725852" cy="30817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3897193" y="4287748"/>
            <a:ext cx="94006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systpls</a:t>
            </a:r>
            <a:endParaRPr lang="en-US" sz="2200" dirty="0" smtClean="0"/>
          </a:p>
        </p:txBody>
      </p:sp>
      <p:sp>
        <p:nvSpPr>
          <p:cNvPr id="90" name="TextBox 89"/>
          <p:cNvSpPr txBox="1"/>
          <p:nvPr/>
        </p:nvSpPr>
        <p:spPr>
          <a:xfrm>
            <a:off x="3886928" y="1767468"/>
            <a:ext cx="11160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ckfinder</a:t>
            </a:r>
            <a:endParaRPr lang="en-US" sz="2200" dirty="0" smtClean="0"/>
          </a:p>
        </p:txBody>
      </p:sp>
      <p:sp>
        <p:nvSpPr>
          <p:cNvPr id="92" name="TextBox 91"/>
          <p:cNvSpPr txBox="1"/>
          <p:nvPr/>
        </p:nvSpPr>
        <p:spPr>
          <a:xfrm>
            <a:off x="3889841" y="2127508"/>
            <a:ext cx="5245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css</a:t>
            </a:r>
            <a:endParaRPr lang="en-US" sz="2200" dirty="0" smtClean="0"/>
          </a:p>
        </p:txBody>
      </p:sp>
      <p:sp>
        <p:nvSpPr>
          <p:cNvPr id="93" name="TextBox 92"/>
          <p:cNvSpPr txBox="1"/>
          <p:nvPr/>
        </p:nvSpPr>
        <p:spPr>
          <a:xfrm>
            <a:off x="3889841" y="2490591"/>
            <a:ext cx="111761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elFinder</a:t>
            </a:r>
            <a:endParaRPr lang="en-US" sz="2200" dirty="0" smtClean="0"/>
          </a:p>
        </p:txBody>
      </p:sp>
      <p:sp>
        <p:nvSpPr>
          <p:cNvPr id="95" name="TextBox 94"/>
          <p:cNvSpPr txBox="1"/>
          <p:nvPr/>
        </p:nvSpPr>
        <p:spPr>
          <a:xfrm>
            <a:off x="3897193" y="2854007"/>
            <a:ext cx="65114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files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3897193" y="3207047"/>
            <a:ext cx="66159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icon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3886928" y="3567668"/>
            <a:ext cx="6078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img</a:t>
            </a:r>
            <a:endParaRPr lang="en-US" sz="2200" dirty="0" smtClean="0"/>
          </a:p>
        </p:txBody>
      </p:sp>
      <p:sp>
        <p:nvSpPr>
          <p:cNvPr id="99" name="TextBox 98"/>
          <p:cNvSpPr txBox="1"/>
          <p:nvPr/>
        </p:nvSpPr>
        <p:spPr>
          <a:xfrm>
            <a:off x="3889841" y="3926547"/>
            <a:ext cx="36260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js</a:t>
            </a:r>
            <a:endParaRPr lang="en-US" sz="2200" dirty="0" smtClean="0"/>
          </a:p>
        </p:txBody>
      </p:sp>
      <p:cxnSp>
        <p:nvCxnSpPr>
          <p:cNvPr id="100" name="Соединительная линия уступом 99"/>
          <p:cNvCxnSpPr>
            <a:stCxn id="58" idx="3"/>
            <a:endCxn id="60" idx="1"/>
          </p:cNvCxnSpPr>
          <p:nvPr/>
        </p:nvCxnSpPr>
        <p:spPr>
          <a:xfrm>
            <a:off x="1559808" y="1203018"/>
            <a:ext cx="2330033" cy="430883"/>
          </a:xfrm>
          <a:prstGeom prst="bentConnector3">
            <a:avLst>
              <a:gd name="adj1" fmla="val 8523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Соединительная линия уступом 100"/>
          <p:cNvCxnSpPr>
            <a:stCxn id="58" idx="3"/>
            <a:endCxn id="90" idx="1"/>
          </p:cNvCxnSpPr>
          <p:nvPr/>
        </p:nvCxnSpPr>
        <p:spPr>
          <a:xfrm>
            <a:off x="1559808" y="1203018"/>
            <a:ext cx="2327120" cy="779894"/>
          </a:xfrm>
          <a:prstGeom prst="bentConnector3">
            <a:avLst>
              <a:gd name="adj1" fmla="val 8527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Соединительная линия уступом 101"/>
          <p:cNvCxnSpPr>
            <a:stCxn id="58" idx="3"/>
            <a:endCxn id="92" idx="1"/>
          </p:cNvCxnSpPr>
          <p:nvPr/>
        </p:nvCxnSpPr>
        <p:spPr>
          <a:xfrm>
            <a:off x="1559808" y="1203018"/>
            <a:ext cx="2330033" cy="1139934"/>
          </a:xfrm>
          <a:prstGeom prst="bentConnector3">
            <a:avLst>
              <a:gd name="adj1" fmla="val 8523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Соединительная линия уступом 102"/>
          <p:cNvCxnSpPr>
            <a:stCxn id="58" idx="3"/>
            <a:endCxn id="93" idx="1"/>
          </p:cNvCxnSpPr>
          <p:nvPr/>
        </p:nvCxnSpPr>
        <p:spPr>
          <a:xfrm>
            <a:off x="1559808" y="1203018"/>
            <a:ext cx="2330033" cy="1503017"/>
          </a:xfrm>
          <a:prstGeom prst="bentConnector3">
            <a:avLst>
              <a:gd name="adj1" fmla="val 8523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Соединительная линия уступом 103"/>
          <p:cNvCxnSpPr>
            <a:stCxn id="58" idx="3"/>
            <a:endCxn id="95" idx="1"/>
          </p:cNvCxnSpPr>
          <p:nvPr/>
        </p:nvCxnSpPr>
        <p:spPr>
          <a:xfrm>
            <a:off x="1559808" y="1203018"/>
            <a:ext cx="2337385" cy="1866433"/>
          </a:xfrm>
          <a:prstGeom prst="bentConnector3">
            <a:avLst>
              <a:gd name="adj1" fmla="val 8512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Соединительная линия уступом 104"/>
          <p:cNvCxnSpPr>
            <a:stCxn id="58" idx="3"/>
            <a:endCxn id="96" idx="1"/>
          </p:cNvCxnSpPr>
          <p:nvPr/>
        </p:nvCxnSpPr>
        <p:spPr>
          <a:xfrm>
            <a:off x="1559808" y="1203018"/>
            <a:ext cx="2337385" cy="2219473"/>
          </a:xfrm>
          <a:prstGeom prst="bentConnector3">
            <a:avLst>
              <a:gd name="adj1" fmla="val 8512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Соединительная линия уступом 105"/>
          <p:cNvCxnSpPr>
            <a:stCxn id="58" idx="3"/>
            <a:endCxn id="98" idx="1"/>
          </p:cNvCxnSpPr>
          <p:nvPr/>
        </p:nvCxnSpPr>
        <p:spPr>
          <a:xfrm>
            <a:off x="1559808" y="1203018"/>
            <a:ext cx="2327120" cy="2580094"/>
          </a:xfrm>
          <a:prstGeom prst="bentConnector3">
            <a:avLst>
              <a:gd name="adj1" fmla="val 8527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Соединительная линия уступом 106"/>
          <p:cNvCxnSpPr>
            <a:stCxn id="58" idx="3"/>
            <a:endCxn id="99" idx="1"/>
          </p:cNvCxnSpPr>
          <p:nvPr/>
        </p:nvCxnSpPr>
        <p:spPr>
          <a:xfrm>
            <a:off x="1559808" y="1203018"/>
            <a:ext cx="2330033" cy="2938973"/>
          </a:xfrm>
          <a:prstGeom prst="bentConnector3">
            <a:avLst>
              <a:gd name="adj1" fmla="val 8523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Соединительная линия уступом 107"/>
          <p:cNvCxnSpPr>
            <a:stCxn id="58" idx="3"/>
            <a:endCxn id="89" idx="1"/>
          </p:cNvCxnSpPr>
          <p:nvPr/>
        </p:nvCxnSpPr>
        <p:spPr>
          <a:xfrm>
            <a:off x="1559808" y="1203018"/>
            <a:ext cx="2337385" cy="3300174"/>
          </a:xfrm>
          <a:prstGeom prst="bentConnector3">
            <a:avLst>
              <a:gd name="adj1" fmla="val 8512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6650582" y="1772985"/>
            <a:ext cx="12253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.</a:t>
            </a:r>
            <a:r>
              <a:rPr lang="en-US" sz="2200" dirty="0" err="1" smtClean="0"/>
              <a:t>htaccess</a:t>
            </a:r>
            <a:endParaRPr lang="en-US" sz="2200" dirty="0" smtClean="0"/>
          </a:p>
        </p:txBody>
      </p:sp>
      <p:sp>
        <p:nvSpPr>
          <p:cNvPr id="110" name="TextBox 109"/>
          <p:cNvSpPr txBox="1"/>
          <p:nvPr/>
        </p:nvSpPr>
        <p:spPr>
          <a:xfrm>
            <a:off x="6660232" y="2127507"/>
            <a:ext cx="123117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cron.php</a:t>
            </a:r>
            <a:endParaRPr lang="en-US" sz="2200" dirty="0" smtClean="0"/>
          </a:p>
        </p:txBody>
      </p:sp>
      <p:sp>
        <p:nvSpPr>
          <p:cNvPr id="111" name="TextBox 110"/>
          <p:cNvSpPr txBox="1"/>
          <p:nvPr/>
        </p:nvSpPr>
        <p:spPr>
          <a:xfrm>
            <a:off x="6660232" y="2473912"/>
            <a:ext cx="117660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conf.php</a:t>
            </a:r>
            <a:endParaRPr lang="en-US" sz="2200" dirty="0" smtClean="0"/>
          </a:p>
        </p:txBody>
      </p:sp>
      <p:sp>
        <p:nvSpPr>
          <p:cNvPr id="112" name="TextBox 111"/>
          <p:cNvSpPr txBox="1"/>
          <p:nvPr/>
        </p:nvSpPr>
        <p:spPr>
          <a:xfrm>
            <a:off x="6669979" y="2816809"/>
            <a:ext cx="13152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index.php</a:t>
            </a:r>
            <a:endParaRPr lang="en-US" sz="2200" dirty="0" smtClean="0"/>
          </a:p>
        </p:txBody>
      </p:sp>
      <p:sp>
        <p:nvSpPr>
          <p:cNvPr id="113" name="TextBox 112"/>
          <p:cNvSpPr txBox="1"/>
          <p:nvPr/>
        </p:nvSpPr>
        <p:spPr>
          <a:xfrm>
            <a:off x="6672865" y="3207046"/>
            <a:ext cx="144167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robots.php</a:t>
            </a:r>
            <a:endParaRPr lang="en-US" sz="2200" dirty="0" smtClean="0"/>
          </a:p>
        </p:txBody>
      </p:sp>
      <p:sp>
        <p:nvSpPr>
          <p:cNvPr id="114" name="TextBox 113"/>
          <p:cNvSpPr txBox="1"/>
          <p:nvPr/>
        </p:nvSpPr>
        <p:spPr>
          <a:xfrm>
            <a:off x="6672710" y="3567667"/>
            <a:ext cx="133530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error.html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6660232" y="3926546"/>
            <a:ext cx="172867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mksymlink.sh</a:t>
            </a:r>
            <a:endParaRPr lang="ru-RU" sz="2200" dirty="0"/>
          </a:p>
        </p:txBody>
      </p:sp>
      <p:cxnSp>
        <p:nvCxnSpPr>
          <p:cNvPr id="116" name="Соединительная линия уступом 115"/>
          <p:cNvCxnSpPr>
            <a:stCxn id="58" idx="3"/>
            <a:endCxn id="61" idx="1"/>
          </p:cNvCxnSpPr>
          <p:nvPr/>
        </p:nvCxnSpPr>
        <p:spPr>
          <a:xfrm>
            <a:off x="1559808" y="1203018"/>
            <a:ext cx="5113057" cy="430883"/>
          </a:xfrm>
          <a:prstGeom prst="bentConnector3">
            <a:avLst>
              <a:gd name="adj1" fmla="val 9267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Соединительная линия уступом 116"/>
          <p:cNvCxnSpPr>
            <a:stCxn id="58" idx="3"/>
            <a:endCxn id="109" idx="1"/>
          </p:cNvCxnSpPr>
          <p:nvPr/>
        </p:nvCxnSpPr>
        <p:spPr>
          <a:xfrm>
            <a:off x="1559808" y="1203018"/>
            <a:ext cx="5090774" cy="785411"/>
          </a:xfrm>
          <a:prstGeom prst="bentConnector3">
            <a:avLst>
              <a:gd name="adj1" fmla="val 9306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Соединительная линия уступом 117"/>
          <p:cNvCxnSpPr>
            <a:stCxn id="58" idx="3"/>
            <a:endCxn id="110" idx="1"/>
          </p:cNvCxnSpPr>
          <p:nvPr/>
        </p:nvCxnSpPr>
        <p:spPr>
          <a:xfrm>
            <a:off x="1559808" y="1203018"/>
            <a:ext cx="5100424" cy="1139933"/>
          </a:xfrm>
          <a:prstGeom prst="bentConnector3">
            <a:avLst>
              <a:gd name="adj1" fmla="val 9276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Соединительная линия уступом 118"/>
          <p:cNvCxnSpPr>
            <a:stCxn id="58" idx="3"/>
            <a:endCxn id="111" idx="1"/>
          </p:cNvCxnSpPr>
          <p:nvPr/>
        </p:nvCxnSpPr>
        <p:spPr>
          <a:xfrm>
            <a:off x="1559808" y="1203018"/>
            <a:ext cx="5100424" cy="1486338"/>
          </a:xfrm>
          <a:prstGeom prst="bentConnector3">
            <a:avLst>
              <a:gd name="adj1" fmla="val 9298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Соединительная линия уступом 119"/>
          <p:cNvCxnSpPr>
            <a:stCxn id="58" idx="3"/>
            <a:endCxn id="112" idx="1"/>
          </p:cNvCxnSpPr>
          <p:nvPr/>
        </p:nvCxnSpPr>
        <p:spPr>
          <a:xfrm>
            <a:off x="1559808" y="1203018"/>
            <a:ext cx="5110171" cy="1829235"/>
          </a:xfrm>
          <a:prstGeom prst="bentConnector3">
            <a:avLst>
              <a:gd name="adj1" fmla="val 9270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Соединительная линия уступом 120"/>
          <p:cNvCxnSpPr>
            <a:stCxn id="58" idx="3"/>
            <a:endCxn id="113" idx="1"/>
          </p:cNvCxnSpPr>
          <p:nvPr/>
        </p:nvCxnSpPr>
        <p:spPr>
          <a:xfrm>
            <a:off x="1559808" y="1203018"/>
            <a:ext cx="5113057" cy="2219472"/>
          </a:xfrm>
          <a:prstGeom prst="bentConnector3">
            <a:avLst>
              <a:gd name="adj1" fmla="val 9267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Соединительная линия уступом 121"/>
          <p:cNvCxnSpPr>
            <a:stCxn id="58" idx="3"/>
            <a:endCxn id="114" idx="1"/>
          </p:cNvCxnSpPr>
          <p:nvPr/>
        </p:nvCxnSpPr>
        <p:spPr>
          <a:xfrm>
            <a:off x="1559808" y="1203018"/>
            <a:ext cx="5112902" cy="2580093"/>
          </a:xfrm>
          <a:prstGeom prst="bentConnector3">
            <a:avLst>
              <a:gd name="adj1" fmla="val 9267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Соединительная линия уступом 122"/>
          <p:cNvCxnSpPr>
            <a:stCxn id="58" idx="3"/>
            <a:endCxn id="115" idx="1"/>
          </p:cNvCxnSpPr>
          <p:nvPr/>
        </p:nvCxnSpPr>
        <p:spPr>
          <a:xfrm>
            <a:off x="1559808" y="1203018"/>
            <a:ext cx="5100424" cy="2938972"/>
          </a:xfrm>
          <a:prstGeom prst="bentConnector3">
            <a:avLst>
              <a:gd name="adj1" fmla="val 9298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Соединительная линия уступом 123"/>
          <p:cNvCxnSpPr>
            <a:stCxn id="58" idx="3"/>
            <a:endCxn id="59" idx="3"/>
          </p:cNvCxnSpPr>
          <p:nvPr/>
        </p:nvCxnSpPr>
        <p:spPr>
          <a:xfrm flipH="1">
            <a:off x="1369847" y="1203018"/>
            <a:ext cx="189961" cy="430887"/>
          </a:xfrm>
          <a:prstGeom prst="bentConnector3">
            <a:avLst>
              <a:gd name="adj1" fmla="val -12034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/>
          <p:cNvSpPr txBox="1"/>
          <p:nvPr/>
        </p:nvSpPr>
        <p:spPr>
          <a:xfrm>
            <a:off x="1369200" y="4712613"/>
            <a:ext cx="76174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i.php</a:t>
            </a:r>
            <a:endParaRPr lang="ru-RU" sz="2200" dirty="0"/>
          </a:p>
        </p:txBody>
      </p:sp>
      <p:cxnSp>
        <p:nvCxnSpPr>
          <p:cNvPr id="126" name="Соединительная линия уступом 125"/>
          <p:cNvCxnSpPr>
            <a:stCxn id="59" idx="2"/>
            <a:endCxn id="125" idx="1"/>
          </p:cNvCxnSpPr>
          <p:nvPr/>
        </p:nvCxnSpPr>
        <p:spPr>
          <a:xfrm rot="16200000" flipH="1">
            <a:off x="-323398" y="3235458"/>
            <a:ext cx="3078709" cy="306488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197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Логика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18374" y="2558710"/>
            <a:ext cx="65755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App</a:t>
            </a:r>
            <a:endParaRPr lang="ru-RU" sz="2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729700" y="1154817"/>
            <a:ext cx="13631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Controller</a:t>
            </a:r>
            <a:endParaRPr lang="ru-RU" sz="2200" dirty="0"/>
          </a:p>
        </p:txBody>
      </p:sp>
      <p:sp>
        <p:nvSpPr>
          <p:cNvPr id="13" name="TextBox 12"/>
          <p:cNvSpPr txBox="1"/>
          <p:nvPr/>
        </p:nvSpPr>
        <p:spPr>
          <a:xfrm>
            <a:off x="1729700" y="1657712"/>
            <a:ext cx="76655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Class</a:t>
            </a:r>
            <a:endParaRPr lang="ru-RU" sz="2200" dirty="0"/>
          </a:p>
        </p:txBody>
      </p:sp>
      <p:sp>
        <p:nvSpPr>
          <p:cNvPr id="14" name="TextBox 13"/>
          <p:cNvSpPr txBox="1"/>
          <p:nvPr/>
        </p:nvSpPr>
        <p:spPr>
          <a:xfrm>
            <a:off x="1729700" y="2162929"/>
            <a:ext cx="94609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Model</a:t>
            </a:r>
            <a:endParaRPr lang="ru-RU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1729700" y="2666985"/>
            <a:ext cx="77162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View</a:t>
            </a:r>
            <a:endParaRPr lang="ru-RU" sz="2200" dirty="0"/>
          </a:p>
        </p:txBody>
      </p:sp>
      <p:sp>
        <p:nvSpPr>
          <p:cNvPr id="16" name="TextBox 15"/>
          <p:cNvSpPr txBox="1"/>
          <p:nvPr/>
        </p:nvSpPr>
        <p:spPr>
          <a:xfrm>
            <a:off x="1729700" y="3459073"/>
            <a:ext cx="56297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Bin</a:t>
            </a:r>
            <a:endParaRPr lang="ru-RU" sz="2200" dirty="0"/>
          </a:p>
        </p:txBody>
      </p:sp>
      <p:sp>
        <p:nvSpPr>
          <p:cNvPr id="17" name="TextBox 16"/>
          <p:cNvSpPr txBox="1"/>
          <p:nvPr/>
        </p:nvSpPr>
        <p:spPr>
          <a:xfrm>
            <a:off x="1729700" y="3963129"/>
            <a:ext cx="73424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Cron</a:t>
            </a:r>
            <a:endParaRPr lang="ru-RU" sz="2200" dirty="0"/>
          </a:p>
        </p:txBody>
      </p:sp>
      <p:sp>
        <p:nvSpPr>
          <p:cNvPr id="18" name="Правая фигурная скобка 17"/>
          <p:cNvSpPr/>
          <p:nvPr/>
        </p:nvSpPr>
        <p:spPr>
          <a:xfrm>
            <a:off x="1076681" y="1154817"/>
            <a:ext cx="509003" cy="3239199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3273251" y="1154817"/>
            <a:ext cx="218880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 smtClean="0"/>
              <a:t>Обработчик</a:t>
            </a:r>
            <a:r>
              <a:rPr lang="en-US" sz="2200" dirty="0" smtClean="0"/>
              <a:t> URL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277436" y="1657711"/>
            <a:ext cx="367350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 smtClean="0"/>
              <a:t>Структура таблиц баз данных</a:t>
            </a:r>
            <a:endParaRPr lang="ru-RU" sz="2200" dirty="0"/>
          </a:p>
        </p:txBody>
      </p:sp>
      <p:sp>
        <p:nvSpPr>
          <p:cNvPr id="23" name="TextBox 22"/>
          <p:cNvSpPr txBox="1"/>
          <p:nvPr/>
        </p:nvSpPr>
        <p:spPr>
          <a:xfrm>
            <a:off x="3273251" y="2162929"/>
            <a:ext cx="22948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 smtClean="0"/>
              <a:t>Логика (функции)</a:t>
            </a:r>
            <a:endParaRPr lang="ru-RU" sz="2200" dirty="0"/>
          </a:p>
        </p:txBody>
      </p:sp>
      <p:sp>
        <p:nvSpPr>
          <p:cNvPr id="24" name="TextBox 23"/>
          <p:cNvSpPr txBox="1"/>
          <p:nvPr/>
        </p:nvSpPr>
        <p:spPr>
          <a:xfrm>
            <a:off x="3273251" y="2666984"/>
            <a:ext cx="33379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 smtClean="0"/>
              <a:t>Элементы интерфейса </a:t>
            </a:r>
            <a:r>
              <a:rPr lang="en-US" sz="2200" dirty="0" smtClean="0"/>
              <a:t>(UI)</a:t>
            </a:r>
            <a:endParaRPr lang="ru-RU" sz="2200" dirty="0"/>
          </a:p>
        </p:txBody>
      </p:sp>
      <p:sp>
        <p:nvSpPr>
          <p:cNvPr id="25" name="TextBox 24"/>
          <p:cNvSpPr txBox="1"/>
          <p:nvPr/>
        </p:nvSpPr>
        <p:spPr>
          <a:xfrm>
            <a:off x="3273250" y="3459073"/>
            <a:ext cx="569123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 smtClean="0"/>
              <a:t>Внешние скрипты (запускаемые в терминале)</a:t>
            </a:r>
            <a:endParaRPr lang="ru-RU" sz="2200" dirty="0"/>
          </a:p>
        </p:txBody>
      </p:sp>
      <p:sp>
        <p:nvSpPr>
          <p:cNvPr id="26" name="TextBox 25"/>
          <p:cNvSpPr txBox="1"/>
          <p:nvPr/>
        </p:nvSpPr>
        <p:spPr>
          <a:xfrm>
            <a:off x="3241868" y="3962549"/>
            <a:ext cx="500444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/>
              <a:t>П</a:t>
            </a:r>
            <a:r>
              <a:rPr lang="ru-RU" sz="2200" dirty="0" smtClean="0"/>
              <a:t>овторяемые скрипты, выполняющиеся</a:t>
            </a:r>
          </a:p>
          <a:p>
            <a:r>
              <a:rPr lang="ru-RU" sz="2200" dirty="0" smtClean="0"/>
              <a:t>в фоне (для планировщика задач)</a:t>
            </a:r>
            <a:endParaRPr lang="ru-RU" sz="2200" dirty="0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1835696" y="3291830"/>
            <a:ext cx="6552728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195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ru-RU" dirty="0" smtClean="0"/>
              <a:t>Доступ к участкам проекта</a:t>
            </a:r>
            <a:endParaRPr lang="ru-RU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2217066" y="1131590"/>
            <a:ext cx="0" cy="3168352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91153" y="1131590"/>
            <a:ext cx="61427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/>
              <a:t>a</a:t>
            </a:r>
            <a:r>
              <a:rPr lang="en-US" sz="2200" dirty="0" smtClean="0"/>
              <a:t>pp</a:t>
            </a:r>
          </a:p>
          <a:p>
            <a:pPr algn="ctr"/>
            <a:r>
              <a:rPr lang="en-US" sz="2200" dirty="0" err="1" smtClean="0"/>
              <a:t>io</a:t>
            </a:r>
            <a:endParaRPr lang="ru-RU" sz="2200" dirty="0"/>
          </a:p>
        </p:txBody>
      </p:sp>
      <p:sp>
        <p:nvSpPr>
          <p:cNvPr id="21" name="TextBox 20"/>
          <p:cNvSpPr txBox="1"/>
          <p:nvPr/>
        </p:nvSpPr>
        <p:spPr>
          <a:xfrm>
            <a:off x="467544" y="2069435"/>
            <a:ext cx="1461490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 smtClean="0"/>
              <a:t>com</a:t>
            </a:r>
          </a:p>
          <a:p>
            <a:pPr algn="ctr"/>
            <a:r>
              <a:rPr lang="en-US" sz="2200" dirty="0" err="1" smtClean="0"/>
              <a:t>com.notice</a:t>
            </a:r>
            <a:endParaRPr lang="en-US" sz="2200" dirty="0" smtClean="0"/>
          </a:p>
          <a:p>
            <a:pPr algn="ctr"/>
            <a:r>
              <a:rPr lang="en-US" sz="2200" dirty="0" err="1" smtClean="0"/>
              <a:t>crm</a:t>
            </a:r>
            <a:endParaRPr lang="en-US" sz="2200" dirty="0" smtClean="0"/>
          </a:p>
          <a:p>
            <a:pPr algn="ctr"/>
            <a:r>
              <a:rPr lang="en-US" sz="2200" dirty="0" smtClean="0"/>
              <a:t>ticket</a:t>
            </a:r>
          </a:p>
          <a:p>
            <a:pPr algn="ctr"/>
            <a:r>
              <a:rPr lang="en-US" sz="2200" dirty="0" err="1" smtClean="0"/>
              <a:t>bmc.trade</a:t>
            </a:r>
            <a:endParaRPr lang="en-US" sz="2200" dirty="0" smtClean="0"/>
          </a:p>
          <a:p>
            <a:pPr algn="ctr"/>
            <a:r>
              <a:rPr lang="en-US" sz="2200" dirty="0" smtClean="0"/>
              <a:t>…</a:t>
            </a:r>
            <a:endParaRPr lang="ru-RU" sz="2200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587350" y="1995686"/>
            <a:ext cx="1231106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Кольцо 23"/>
          <p:cNvSpPr/>
          <p:nvPr/>
        </p:nvSpPr>
        <p:spPr>
          <a:xfrm>
            <a:off x="2073050" y="2583911"/>
            <a:ext cx="288032" cy="263709"/>
          </a:xfrm>
          <a:prstGeom prst="donu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90574" y="2161767"/>
            <a:ext cx="129881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 smtClean="0"/>
              <a:t>controller</a:t>
            </a:r>
          </a:p>
          <a:p>
            <a:pPr algn="ctr"/>
            <a:r>
              <a:rPr lang="en-US" sz="2200" dirty="0" smtClean="0"/>
              <a:t>class</a:t>
            </a:r>
          </a:p>
          <a:p>
            <a:pPr algn="ctr"/>
            <a:r>
              <a:rPr lang="en-US" sz="2200" dirty="0" smtClean="0"/>
              <a:t>model</a:t>
            </a:r>
          </a:p>
          <a:p>
            <a:pPr algn="ctr"/>
            <a:r>
              <a:rPr lang="en-US" sz="2200" dirty="0" smtClean="0"/>
              <a:t>view</a:t>
            </a:r>
            <a:endParaRPr lang="ru-RU" sz="2200" dirty="0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3707904" y="1131590"/>
            <a:ext cx="0" cy="3168352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Кольцо 26"/>
          <p:cNvSpPr/>
          <p:nvPr/>
        </p:nvSpPr>
        <p:spPr>
          <a:xfrm>
            <a:off x="3563888" y="2583911"/>
            <a:ext cx="288032" cy="263709"/>
          </a:xfrm>
          <a:prstGeom prst="donu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830590" y="1823212"/>
            <a:ext cx="1809983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200" dirty="0" smtClean="0"/>
              <a:t>папка</a:t>
            </a:r>
          </a:p>
          <a:p>
            <a:pPr algn="ctr"/>
            <a:r>
              <a:rPr lang="ru-RU" sz="2200" dirty="0" smtClean="0"/>
              <a:t>или</a:t>
            </a:r>
          </a:p>
          <a:p>
            <a:pPr algn="ctr"/>
            <a:r>
              <a:rPr lang="ru-RU" sz="2200" dirty="0" smtClean="0"/>
              <a:t>папки</a:t>
            </a:r>
          </a:p>
          <a:p>
            <a:pPr algn="ctr"/>
            <a:r>
              <a:rPr lang="ru-RU" sz="2200" dirty="0" smtClean="0"/>
              <a:t>разделяемые</a:t>
            </a:r>
          </a:p>
          <a:p>
            <a:pPr algn="ctr"/>
            <a:r>
              <a:rPr lang="ru-RU" sz="2200" dirty="0" smtClean="0"/>
              <a:t>точкой</a:t>
            </a:r>
            <a:endParaRPr lang="ru-RU" sz="2200" dirty="0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5774806" y="1131590"/>
            <a:ext cx="0" cy="3168352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Кольцо 29"/>
          <p:cNvSpPr/>
          <p:nvPr/>
        </p:nvSpPr>
        <p:spPr>
          <a:xfrm>
            <a:off x="5630790" y="2583911"/>
            <a:ext cx="288032" cy="263709"/>
          </a:xfrm>
          <a:prstGeom prst="donu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990830" y="2331043"/>
            <a:ext cx="10154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/>
              <a:t>имя файла</a:t>
            </a:r>
            <a:endParaRPr lang="ru-RU" sz="2200" dirty="0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7236296" y="1131590"/>
            <a:ext cx="0" cy="3168352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Кольцо 32"/>
          <p:cNvSpPr/>
          <p:nvPr/>
        </p:nvSpPr>
        <p:spPr>
          <a:xfrm>
            <a:off x="7092280" y="2583911"/>
            <a:ext cx="288032" cy="263709"/>
          </a:xfrm>
          <a:prstGeom prst="donu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380312" y="2331042"/>
            <a:ext cx="13035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/>
              <a:t>и</a:t>
            </a:r>
            <a:r>
              <a:rPr lang="ru-RU" sz="2200" dirty="0" smtClean="0"/>
              <a:t>мя функции</a:t>
            </a:r>
            <a:endParaRPr lang="ru-RU" sz="2200" dirty="0"/>
          </a:p>
        </p:txBody>
      </p:sp>
      <p:sp>
        <p:nvSpPr>
          <p:cNvPr id="22" name="TextBox 21"/>
          <p:cNvSpPr txBox="1"/>
          <p:nvPr/>
        </p:nvSpPr>
        <p:spPr>
          <a:xfrm>
            <a:off x="7454161" y="1131590"/>
            <a:ext cx="11558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т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олько для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class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и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model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591780" y="4227934"/>
            <a:ext cx="3960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app.model.hello.world</a:t>
            </a:r>
            <a:endParaRPr lang="en-US" dirty="0" smtClean="0"/>
          </a:p>
          <a:p>
            <a:pPr algn="ctr"/>
            <a:r>
              <a:rPr lang="en-US" dirty="0" smtClean="0"/>
              <a:t>com.class.cms.widgets.dbsearch2</a:t>
            </a:r>
          </a:p>
          <a:p>
            <a:pPr algn="ctr"/>
            <a:r>
              <a:rPr lang="en-US" dirty="0" err="1" smtClean="0"/>
              <a:t>io.view.global.anyfile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19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0" y="205979"/>
            <a:ext cx="4114800" cy="857250"/>
          </a:xfrm>
        </p:spPr>
        <p:txBody>
          <a:bodyPr/>
          <a:lstStyle/>
          <a:p>
            <a:r>
              <a:rPr lang="en-US" dirty="0" smtClean="0"/>
              <a:t>Model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572000" y="987574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Строение </a:t>
            </a:r>
            <a:r>
              <a:rPr lang="en-US" dirty="0" smtClean="0"/>
              <a:t>model</a:t>
            </a:r>
            <a:r>
              <a:rPr lang="ru-RU" dirty="0" smtClean="0"/>
              <a:t> </a:t>
            </a:r>
            <a:r>
              <a:rPr lang="ru-RU" dirty="0"/>
              <a:t>файла</a:t>
            </a:r>
          </a:p>
        </p:txBody>
      </p:sp>
      <p:pic>
        <p:nvPicPr>
          <p:cNvPr id="1028" name="Picture 4" descr="C:\Users\LexInZector\Desktop\Без имени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3297"/>
            <a:ext cx="4181771" cy="514679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283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05979"/>
            <a:ext cx="8219256" cy="857250"/>
          </a:xfrm>
        </p:spPr>
        <p:txBody>
          <a:bodyPr/>
          <a:lstStyle/>
          <a:p>
            <a:r>
              <a:rPr lang="en-US" dirty="0" smtClean="0"/>
              <a:t>Model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77862" y="987574"/>
            <a:ext cx="8198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Разрешение на исполнение функций </a:t>
            </a:r>
            <a:r>
              <a:rPr lang="en-US" dirty="0" smtClean="0"/>
              <a:t>model</a:t>
            </a:r>
            <a:endParaRPr lang="ru-RU" dirty="0"/>
          </a:p>
        </p:txBody>
      </p:sp>
      <p:pic>
        <p:nvPicPr>
          <p:cNvPr id="1028" name="Picture 4" descr="C:\Users\LexInZector\Desktop\Без имени-1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33" r="33904" b="72561"/>
          <a:stretch/>
        </p:blipFill>
        <p:spPr bwMode="auto">
          <a:xfrm>
            <a:off x="1485746" y="2283718"/>
            <a:ext cx="6172508" cy="228781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910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05979"/>
            <a:ext cx="8219256" cy="857250"/>
          </a:xfrm>
        </p:spPr>
        <p:txBody>
          <a:bodyPr/>
          <a:lstStyle/>
          <a:p>
            <a:r>
              <a:rPr lang="en-US" dirty="0" smtClean="0"/>
              <a:t>Model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77862" y="987574"/>
            <a:ext cx="8198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Настройки </a:t>
            </a:r>
            <a:r>
              <a:rPr lang="en-US" dirty="0" smtClean="0"/>
              <a:t>model</a:t>
            </a:r>
            <a:endParaRPr lang="ru-RU" dirty="0"/>
          </a:p>
        </p:txBody>
      </p:sp>
      <p:pic>
        <p:nvPicPr>
          <p:cNvPr id="1028" name="Picture 4" descr="C:\Users\LexInZector\Desktop\Без имени-1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65" t="28944" r="24590" b="52774"/>
          <a:stretch/>
        </p:blipFill>
        <p:spPr bwMode="auto">
          <a:xfrm>
            <a:off x="987136" y="2355726"/>
            <a:ext cx="7169728" cy="210124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574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451</TotalTime>
  <Words>391</Words>
  <Application>Microsoft Office PowerPoint</Application>
  <PresentationFormat>Экран (16:9)</PresentationFormat>
  <Paragraphs>126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IO Framework</vt:lpstr>
      <vt:lpstr>Список уроков</vt:lpstr>
      <vt:lpstr>Не забываем про написание документации по данному уроку!!!</vt:lpstr>
      <vt:lpstr>Структура проекта</vt:lpstr>
      <vt:lpstr>Логика</vt:lpstr>
      <vt:lpstr>Доступ к участкам проекта</vt:lpstr>
      <vt:lpstr>Model</vt:lpstr>
      <vt:lpstr>Model</vt:lpstr>
      <vt:lpstr>Model</vt:lpstr>
      <vt:lpstr>Model</vt:lpstr>
      <vt:lpstr>Model</vt:lpstr>
      <vt:lpstr>Функция IOCore::callAction()</vt:lpstr>
      <vt:lpstr>Model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 Framework</dc:title>
  <dc:creator>Администратор</dc:creator>
  <cp:lastModifiedBy>Администратор</cp:lastModifiedBy>
  <cp:revision>152</cp:revision>
  <dcterms:created xsi:type="dcterms:W3CDTF">2018-01-03T03:29:07Z</dcterms:created>
  <dcterms:modified xsi:type="dcterms:W3CDTF">2018-02-15T10:36:21Z</dcterms:modified>
</cp:coreProperties>
</file>